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62" r:id="rId3"/>
    <p:sldId id="260" r:id="rId4"/>
    <p:sldId id="290" r:id="rId5"/>
    <p:sldId id="294" r:id="rId6"/>
    <p:sldId id="291" r:id="rId7"/>
    <p:sldId id="300" r:id="rId8"/>
    <p:sldId id="287" r:id="rId9"/>
    <p:sldId id="297" r:id="rId10"/>
    <p:sldId id="298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285" r:id="rId19"/>
    <p:sldId id="296" r:id="rId20"/>
    <p:sldId id="295" r:id="rId21"/>
    <p:sldId id="308" r:id="rId22"/>
    <p:sldId id="309" r:id="rId23"/>
    <p:sldId id="310" r:id="rId24"/>
    <p:sldId id="311" r:id="rId25"/>
    <p:sldId id="259" r:id="rId26"/>
    <p:sldId id="281" r:id="rId27"/>
    <p:sldId id="312" r:id="rId28"/>
    <p:sldId id="26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0" autoAdjust="0"/>
    <p:restoredTop sz="90888"/>
  </p:normalViewPr>
  <p:slideViewPr>
    <p:cSldViewPr snapToGrid="0" showGuides="1">
      <p:cViewPr varScale="1">
        <p:scale>
          <a:sx n="136" d="100"/>
          <a:sy n="136" d="100"/>
        </p:scale>
        <p:origin x="552" y="20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D728E-0C55-0B46-85E6-7802099FAD2B}" type="datetimeFigureOut">
              <a:rPr kumimoji="1" lang="ko-KR" altLang="en-US" smtClean="0"/>
              <a:t>2025. 6. 10.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E204D-2AC4-3749-9C85-81D23CF6304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9405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</a:t>
            </a:r>
            <a:r>
              <a:rPr kumimoji="1" lang="en-US" altLang="ko-KR" dirty="0"/>
              <a:t>? </a:t>
            </a:r>
            <a:r>
              <a:rPr kumimoji="1" lang="ko-KR" altLang="en-US" dirty="0" err="1"/>
              <a:t>곽노윤</a:t>
            </a:r>
            <a:r>
              <a:rPr kumimoji="1" lang="ko-KR" altLang="en-US" dirty="0"/>
              <a:t> 교수님의 딥러닝 프로그래밍 강의를 </a:t>
            </a:r>
            <a:r>
              <a:rPr kumimoji="1" lang="ko-KR" altLang="en-US" dirty="0" err="1"/>
              <a:t>듣고있는</a:t>
            </a:r>
            <a:r>
              <a:rPr kumimoji="1" lang="ko-KR" altLang="en-US" dirty="0"/>
              <a:t> 발표자 최혁입니다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댓글의 말투를 기반으로 </a:t>
            </a:r>
            <a:r>
              <a:rPr kumimoji="1" lang="en-US" altLang="ko-KR" dirty="0"/>
              <a:t>MBTI </a:t>
            </a:r>
            <a:r>
              <a:rPr kumimoji="1" lang="ko-KR" altLang="en-US" dirty="0"/>
              <a:t>예측 및 분류 모델 개발 프로젝트에 대하여 발표하겠습니다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프로젝트의 유형은 </a:t>
            </a:r>
            <a:r>
              <a:rPr kumimoji="1" lang="en-US" altLang="ko-KR" dirty="0"/>
              <a:t>B</a:t>
            </a:r>
            <a:r>
              <a:rPr kumimoji="1" lang="ko-KR" altLang="en-US" dirty="0"/>
              <a:t>유형이며 이유는 여러 참고자료를 통하여 필요한 부분을 가져와 </a:t>
            </a:r>
            <a:r>
              <a:rPr kumimoji="1" lang="ko-KR" altLang="en-US" dirty="0" err="1"/>
              <a:t>리팩토링하여</a:t>
            </a:r>
            <a:r>
              <a:rPr kumimoji="1" lang="ko-KR" altLang="en-US" dirty="0"/>
              <a:t> 모델을 구성하였기 때문입니다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발표를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4208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데이터를 불러오고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이진 분류를 위한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 축에 해당하는 문자를 각 컬럼에 저장합니다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각 축의 불균형을 완화하기 위해 </a:t>
            </a:r>
            <a:r>
              <a:rPr kumimoji="1" lang="ko-KR" altLang="en-US" dirty="0" err="1"/>
              <a:t>다운샘플링을</a:t>
            </a:r>
            <a:r>
              <a:rPr kumimoji="1" lang="ko-KR" altLang="en-US" dirty="0"/>
              <a:t> 진행하였습니다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타겟당</a:t>
            </a:r>
            <a:r>
              <a:rPr kumimoji="1" lang="ko-KR" altLang="en-US" dirty="0"/>
              <a:t> </a:t>
            </a:r>
            <a:r>
              <a:rPr kumimoji="1" lang="en-US" altLang="ko-KR" dirty="0"/>
              <a:t>800</a:t>
            </a:r>
            <a:r>
              <a:rPr kumimoji="1" lang="ko-KR" altLang="en-US" dirty="0"/>
              <a:t>개입니다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배치 사이즈는 </a:t>
            </a:r>
            <a:r>
              <a:rPr kumimoji="1" lang="en-US" altLang="ko-KR" dirty="0"/>
              <a:t>16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축당 </a:t>
            </a:r>
            <a:r>
              <a:rPr kumimoji="1" lang="en-US" altLang="ko-KR" dirty="0"/>
              <a:t>12,800</a:t>
            </a:r>
            <a:r>
              <a:rPr kumimoji="1" lang="ko-KR" altLang="en-US" dirty="0"/>
              <a:t>개로 학습을 진행하였습니다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과적합이 걱정되어 더 많은 데이터로 학습시켜봤지만 이 경우가 가장 좋은 결과로 돌아왔습니다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6934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축마다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정수 라벨이 달라져야 하므로 </a:t>
            </a:r>
            <a:r>
              <a:rPr kumimoji="1" lang="ko-KR" altLang="en-US" dirty="0" err="1"/>
              <a:t>라벨인코더</a:t>
            </a:r>
            <a:r>
              <a:rPr kumimoji="1" lang="ko-KR" altLang="en-US" dirty="0"/>
              <a:t> 라이브러리를 이용하여 라벨 인코딩을 축마다 따로 진행하였습니다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9126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오토토크나이저</a:t>
            </a:r>
            <a:r>
              <a:rPr kumimoji="1" lang="ko-KR" altLang="en-US" dirty="0"/>
              <a:t> 라이브러리를 활용하여 텍스트를 </a:t>
            </a:r>
            <a:r>
              <a:rPr kumimoji="1" lang="ko-KR" altLang="en-US" dirty="0" err="1"/>
              <a:t>토큰화하였고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배치 내부 길이를 전부 </a:t>
            </a:r>
            <a:r>
              <a:rPr kumimoji="1" lang="en-US" altLang="ko-KR" dirty="0"/>
              <a:t>256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통일하여 연산의 효율을 </a:t>
            </a:r>
            <a:r>
              <a:rPr kumimoji="1" lang="ko-KR" altLang="en-US" dirty="0" err="1"/>
              <a:t>높혔습니다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4895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허깅페이스의</a:t>
            </a:r>
            <a:r>
              <a:rPr kumimoji="1" lang="ko-KR" altLang="en-US" dirty="0"/>
              <a:t> 라이브러리에 </a:t>
            </a:r>
            <a:r>
              <a:rPr kumimoji="1" lang="ko-KR" altLang="en-US" dirty="0" err="1"/>
              <a:t>포함되어있는</a:t>
            </a:r>
            <a:r>
              <a:rPr kumimoji="1" lang="ko-KR" altLang="en-US" dirty="0"/>
              <a:t> 트레이너에 </a:t>
            </a:r>
            <a:r>
              <a:rPr kumimoji="1" lang="en-US" altLang="ko-KR" dirty="0"/>
              <a:t>Focal-Loss</a:t>
            </a:r>
            <a:r>
              <a:rPr kumimoji="1" lang="ko-KR" altLang="en-US" dirty="0"/>
              <a:t> 함수를 적용하여 어려운 샘플에 더 많은 가중치를 둬 클래스 불균형을 해결할 수 있게끔 노력하였습니다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903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학습 및 검증셋을 준비합니다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또한 </a:t>
            </a:r>
            <a:r>
              <a:rPr kumimoji="1" lang="ko-KR" altLang="en-US" dirty="0" err="1"/>
              <a:t>허깅페이스의</a:t>
            </a:r>
            <a:r>
              <a:rPr kumimoji="1" lang="ko-KR" altLang="en-US" dirty="0"/>
              <a:t> 데이터셋을 이용하여 효율적인 텍스트 처리를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803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학습과 검증에 사용할 입력 테스트를 일괄적으로 토큰화하고 </a:t>
            </a:r>
            <a:r>
              <a:rPr kumimoji="1" lang="ko-KR" altLang="en-US" dirty="0" err="1"/>
              <a:t>파이토치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텐서로</a:t>
            </a:r>
            <a:r>
              <a:rPr kumimoji="1" lang="ko-KR" altLang="en-US" dirty="0"/>
              <a:t> 변환하는 과정을 거칩니다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9270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클래스별 가중치를 계산하여 불균형을 한 번 더 해결합니다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566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트랜스포머 프레임워크를 활용하여 모델을 </a:t>
            </a:r>
            <a:r>
              <a:rPr kumimoji="1" lang="ko-KR" altLang="en-US" dirty="0" err="1"/>
              <a:t>로드하였고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위 코드는 학습을 실행하고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모델과 </a:t>
            </a:r>
            <a:r>
              <a:rPr kumimoji="1" lang="ko-KR" altLang="en-US" dirty="0" err="1"/>
              <a:t>토크나이저를</a:t>
            </a:r>
            <a:r>
              <a:rPr kumimoji="1" lang="ko-KR" altLang="en-US" dirty="0"/>
              <a:t> 따로 저장합니다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1814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프로젝트의 추진 과정입니다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데이터 수집 및 정제에 </a:t>
            </a:r>
            <a:r>
              <a:rPr kumimoji="1" lang="en-US" altLang="ko-KR" dirty="0"/>
              <a:t>1</a:t>
            </a:r>
            <a:r>
              <a:rPr kumimoji="1" lang="ko-KR" altLang="en-US" dirty="0"/>
              <a:t>주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기존 </a:t>
            </a:r>
            <a:r>
              <a:rPr kumimoji="1" lang="en-US" altLang="ko-KR" dirty="0"/>
              <a:t>BERT </a:t>
            </a:r>
            <a:r>
              <a:rPr kumimoji="1" lang="ko-KR" altLang="en-US" dirty="0"/>
              <a:t>기반 모델 개발에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주가 걸렸지만 계획이 바뀌게 되며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주동안</a:t>
            </a:r>
            <a:r>
              <a:rPr kumimoji="1" lang="ko-KR" altLang="en-US" dirty="0"/>
              <a:t> 더 많은 시간을 할애하여 현재의 결과물이 나왔습니다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4428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0977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목차는 프로젝트 목적과 필요성 그리고 주제 선정 배경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프로젝트 내용 및 추진 과정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프로젝트 개발 환경과 결과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프로젝트의 차별성 및 완성도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향후 추진 계획으로 </a:t>
            </a:r>
            <a:r>
              <a:rPr kumimoji="1" lang="ko-KR" altLang="en-US" dirty="0" err="1"/>
              <a:t>이루어져있습니다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806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개발 환경은 다음과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생략하겠습니다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7568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학습 진행 과정입니다</a:t>
            </a:r>
            <a:r>
              <a:rPr kumimoji="1" lang="en-US" altLang="ko-KR" dirty="0"/>
              <a:t>. 12800</a:t>
            </a:r>
            <a:r>
              <a:rPr kumimoji="1" lang="ko-KR" altLang="en-US" dirty="0"/>
              <a:t>개가 아닌 더 많은 수로 학습을 진행하였을 때 한 축당 약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분 내외로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번 학습해서 </a:t>
            </a:r>
            <a:r>
              <a:rPr kumimoji="1" lang="en-US" altLang="ko-KR" dirty="0"/>
              <a:t>6</a:t>
            </a:r>
            <a:r>
              <a:rPr kumimoji="1" lang="ko-KR" altLang="en-US" dirty="0"/>
              <a:t>시간 정도가 걸렸습니다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39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결과로는 </a:t>
            </a:r>
            <a:r>
              <a:rPr kumimoji="1" lang="en-US" altLang="ko-KR" dirty="0"/>
              <a:t>MBTI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제대로 맞춘 비율은 </a:t>
            </a:r>
            <a:r>
              <a:rPr kumimoji="1" lang="en-US" altLang="ko-KR" dirty="0"/>
              <a:t>40.92%</a:t>
            </a:r>
            <a:r>
              <a:rPr kumimoji="1" lang="ko-KR" altLang="en-US" dirty="0"/>
              <a:t>가 나왔지만 </a:t>
            </a:r>
            <a:r>
              <a:rPr kumimoji="1" lang="en-US" altLang="ko-KR" dirty="0"/>
              <a:t>3</a:t>
            </a:r>
            <a:r>
              <a:rPr kumimoji="1" lang="ko-KR" altLang="en-US" dirty="0"/>
              <a:t>축 이상이 일치하는 비율은 약 </a:t>
            </a:r>
            <a:r>
              <a:rPr kumimoji="1" lang="en-US" altLang="ko-KR" dirty="0"/>
              <a:t>78% </a:t>
            </a:r>
            <a:r>
              <a:rPr kumimoji="1" lang="ko-KR" altLang="en-US" dirty="0"/>
              <a:t>이상으로 유의미한 분류 모델이 되었다고 생각합니다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모델 개발 초기에는 </a:t>
            </a:r>
            <a:r>
              <a:rPr kumimoji="1" lang="en-US" altLang="ko-KR" dirty="0"/>
              <a:t>MBTI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맞춘 비율 </a:t>
            </a:r>
            <a:r>
              <a:rPr kumimoji="1" lang="en-US" altLang="ko-KR" dirty="0"/>
              <a:t>9%, 3</a:t>
            </a:r>
            <a:r>
              <a:rPr kumimoji="1" lang="ko-KR" altLang="en-US" dirty="0"/>
              <a:t>축 이상 일치 비율 </a:t>
            </a:r>
            <a:r>
              <a:rPr kumimoji="1" lang="en-US" altLang="ko-KR" dirty="0"/>
              <a:t>15%</a:t>
            </a:r>
            <a:r>
              <a:rPr kumimoji="1" lang="ko-KR" altLang="en-US" dirty="0"/>
              <a:t>로 처참하였으나 꾸준한 개선을 통해서 성공적으로 성능을 확보하였습니다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765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학습이 끝난 모델로 분류를 진행해본 결과물입니다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제대로 맞춘 경우도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몇 </a:t>
            </a:r>
            <a:r>
              <a:rPr kumimoji="1" lang="ko-KR" altLang="en-US" dirty="0" err="1"/>
              <a:t>글자씩</a:t>
            </a:r>
            <a:r>
              <a:rPr kumimoji="1" lang="ko-KR" altLang="en-US" dirty="0"/>
              <a:t> 틀린 경우도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성공적으로 분류가 되는 것으로 보아 댓글에도 성격이 반영된다는 사실을 알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5770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MBTI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글자 정확하게 맞춘 것을 </a:t>
            </a:r>
            <a:r>
              <a:rPr kumimoji="1" lang="ko-KR" altLang="en-US" dirty="0" err="1"/>
              <a:t>정답률이라고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했을때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가장 </a:t>
            </a:r>
            <a:r>
              <a:rPr kumimoji="1" lang="ko-KR" altLang="en-US" dirty="0" err="1"/>
              <a:t>정답률이</a:t>
            </a:r>
            <a:r>
              <a:rPr kumimoji="1" lang="ko-KR" altLang="en-US" dirty="0"/>
              <a:t> 높은 </a:t>
            </a:r>
            <a:r>
              <a:rPr kumimoji="1" lang="en-US" altLang="ko-KR" dirty="0"/>
              <a:t>MBTI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ENFP, </a:t>
            </a:r>
            <a:r>
              <a:rPr kumimoji="1" lang="ko-KR" altLang="en-US" dirty="0"/>
              <a:t>가장 낮은 </a:t>
            </a:r>
            <a:r>
              <a:rPr kumimoji="1" lang="en-US" altLang="ko-KR" dirty="0"/>
              <a:t>MBTI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istj</a:t>
            </a:r>
            <a:r>
              <a:rPr kumimoji="1" lang="ko-KR" altLang="en-US" dirty="0"/>
              <a:t>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전체적으로 봤을 때 통계 상 </a:t>
            </a:r>
            <a:r>
              <a:rPr kumimoji="1" lang="en-US" altLang="ko-KR" dirty="0"/>
              <a:t>T, J</a:t>
            </a:r>
            <a:r>
              <a:rPr kumimoji="1" lang="ko-KR" altLang="en-US" dirty="0"/>
              <a:t>가 적은 한국인의 특징도 반영됐다고 해석하고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완성도는 원래 개발하고자 하였던 </a:t>
            </a:r>
            <a:r>
              <a:rPr kumimoji="1" lang="en-US" altLang="ko-KR" dirty="0"/>
              <a:t>MBTI </a:t>
            </a:r>
            <a:r>
              <a:rPr kumimoji="1" lang="ko-KR" altLang="en-US" dirty="0"/>
              <a:t>기반 음악 추천 모델을 개발하지 못하였기 때문에 </a:t>
            </a:r>
            <a:r>
              <a:rPr kumimoji="1" lang="en-US" altLang="ko-KR" dirty="0"/>
              <a:t>70%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말씀드리고 싶습니다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604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기존의 설문 방식과의 차별성을 생각해봤습니다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기존 방식은 문항이 매우 많아 지루한 반면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9382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기존의 설문 방식과의 차별성을 생각해봤습니다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기존 방식은 문항이 매우 많아 지루한 반면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062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154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본 프로젝트의 목적은 사용자의 </a:t>
            </a:r>
            <a:r>
              <a:rPr kumimoji="1" lang="en-US" altLang="ko-KR" dirty="0"/>
              <a:t>MBTI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맞는 맞춤형 서비스에 활용될 </a:t>
            </a:r>
            <a:r>
              <a:rPr kumimoji="1" lang="en-US" altLang="ko-KR" dirty="0"/>
              <a:t>MBTI </a:t>
            </a:r>
            <a:r>
              <a:rPr kumimoji="1" lang="ko-KR" altLang="en-US" dirty="0"/>
              <a:t>유형 예측 및 분류 모델을 개발하는 것입니다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161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이를 통하여 사용자 성향에 기반한 콘텐츠 추천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커뮤니케이션 방식 개선 등 다양한 개인화 서비스를 구현할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338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74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기존엔 영어로 작성된 게시글 공개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데이터셋과 </a:t>
            </a:r>
            <a:r>
              <a:rPr kumimoji="1" lang="en-US" altLang="ko-KR" dirty="0"/>
              <a:t>BERT</a:t>
            </a:r>
            <a:r>
              <a:rPr kumimoji="1" lang="ko-KR" altLang="en-US" dirty="0"/>
              <a:t> 사전학습 모델을 </a:t>
            </a:r>
            <a:r>
              <a:rPr kumimoji="1" lang="ko-KR" altLang="en-US" dirty="0" err="1"/>
              <a:t>파인튜닝하여</a:t>
            </a:r>
            <a:r>
              <a:rPr kumimoji="1" lang="ko-KR" altLang="en-US" dirty="0"/>
              <a:t> 모델을 개발하고자 하였으나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성능 상 문제와 영어라는 한계 탓에 한글 데이터를 준비하여 정제하고</a:t>
            </a:r>
            <a:r>
              <a:rPr kumimoji="1" lang="en-US" altLang="ko-KR" dirty="0"/>
              <a:t>, kc</a:t>
            </a:r>
            <a:r>
              <a:rPr kumimoji="1" lang="ko-KR" altLang="en-US" dirty="0" err="1"/>
              <a:t>일렉트라</a:t>
            </a:r>
            <a:r>
              <a:rPr kumimoji="1" lang="ko-KR" altLang="en-US" dirty="0"/>
              <a:t> 모델을 베이스로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축 별로 이진 분류 할 수 있게끔 </a:t>
            </a:r>
            <a:r>
              <a:rPr kumimoji="1" lang="ko-KR" altLang="en-US" dirty="0" err="1"/>
              <a:t>파인튜닝하는</a:t>
            </a:r>
            <a:r>
              <a:rPr kumimoji="1" lang="ko-KR" altLang="en-US" dirty="0"/>
              <a:t> 방향으로 변경하였습니다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68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큰 단계로 본다면 두가지로 나눌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데이터 수집 및 정제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모델 개발입니다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0613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원본 데이터는 댓글 작성자 본인이 밝힌 </a:t>
            </a:r>
            <a:r>
              <a:rPr kumimoji="1" lang="en-US" altLang="ko-KR" dirty="0" err="1"/>
              <a:t>mbti</a:t>
            </a:r>
            <a:r>
              <a:rPr kumimoji="1" lang="ko-KR" altLang="en-US" dirty="0"/>
              <a:t>와 해당 작성자의 댓글들로 </a:t>
            </a:r>
            <a:r>
              <a:rPr kumimoji="1" lang="ko-KR" altLang="en-US" dirty="0" err="1"/>
              <a:t>이루어져있습니다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이모지</a:t>
            </a:r>
            <a:r>
              <a:rPr kumimoji="1" lang="ko-KR" altLang="en-US" dirty="0"/>
              <a:t> 혹은 </a:t>
            </a:r>
            <a:r>
              <a:rPr kumimoji="1" lang="ko-KR" altLang="en-US" dirty="0" err="1"/>
              <a:t>의미없는</a:t>
            </a:r>
            <a:r>
              <a:rPr kumimoji="1" lang="ko-KR" altLang="en-US" dirty="0"/>
              <a:t> 반복문으로만 </a:t>
            </a:r>
            <a:r>
              <a:rPr kumimoji="1" lang="ko-KR" altLang="en-US" dirty="0" err="1"/>
              <a:t>이루어져있는</a:t>
            </a:r>
            <a:r>
              <a:rPr kumimoji="1" lang="ko-KR" altLang="en-US" dirty="0"/>
              <a:t> 댓글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너무 짧은 댓글 등을 제거하여 데이터를 준비하였습니다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E204D-2AC4-3749-9C85-81D23CF6304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272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sv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298348" y="944566"/>
            <a:ext cx="1011398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</a:rPr>
              <a:t>MBTI</a:t>
            </a:r>
            <a:r>
              <a:rPr lang="ko-KR" altLang="en-US" sz="5000" b="1" dirty="0">
                <a:solidFill>
                  <a:schemeClr val="bg1"/>
                </a:solidFill>
              </a:rPr>
              <a:t> 예측 모델과</a:t>
            </a:r>
            <a:endParaRPr lang="en-US" altLang="ko-KR" sz="5000" b="1" dirty="0">
              <a:solidFill>
                <a:schemeClr val="bg1"/>
              </a:solidFill>
            </a:endParaRPr>
          </a:p>
          <a:p>
            <a:r>
              <a:rPr lang="en-US" altLang="ko-KR" sz="5000" b="1" dirty="0">
                <a:solidFill>
                  <a:schemeClr val="bg1"/>
                </a:solidFill>
              </a:rPr>
              <a:t>MBTI </a:t>
            </a:r>
            <a:r>
              <a:rPr lang="ko-KR" altLang="en-US" sz="5000" b="1" dirty="0">
                <a:solidFill>
                  <a:schemeClr val="bg1"/>
                </a:solidFill>
              </a:rPr>
              <a:t>기반 컨텐츠 추천 모델</a:t>
            </a:r>
            <a:r>
              <a:rPr lang="en-US" altLang="ko-KR" sz="5000" b="1" dirty="0">
                <a:solidFill>
                  <a:schemeClr val="bg1"/>
                </a:solidFill>
              </a:rPr>
              <a:t>(B</a:t>
            </a:r>
            <a:r>
              <a:rPr lang="ko-KR" altLang="en-US" sz="5000" b="1" dirty="0">
                <a:solidFill>
                  <a:schemeClr val="bg1"/>
                </a:solidFill>
              </a:rPr>
              <a:t> 유형</a:t>
            </a:r>
            <a:r>
              <a:rPr lang="en-US" altLang="ko-KR" sz="5000" b="1" dirty="0">
                <a:solidFill>
                  <a:schemeClr val="bg1"/>
                </a:solidFill>
              </a:rPr>
              <a:t>)</a:t>
            </a:r>
            <a:endParaRPr lang="ko-KR" altLang="en-US" sz="5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401053" y="2708489"/>
            <a:ext cx="7822232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B060C6-B642-1A99-8369-15F44DFB0D99}"/>
              </a:ext>
            </a:extLst>
          </p:cNvPr>
          <p:cNvSpPr/>
          <p:nvPr/>
        </p:nvSpPr>
        <p:spPr>
          <a:xfrm>
            <a:off x="295794" y="3723546"/>
            <a:ext cx="7927491" cy="2752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5229ED-A15F-B8C5-6950-7722D7BEDD8F}"/>
              </a:ext>
            </a:extLst>
          </p:cNvPr>
          <p:cNvSpPr txBox="1"/>
          <p:nvPr/>
        </p:nvSpPr>
        <p:spPr>
          <a:xfrm>
            <a:off x="295794" y="3723546"/>
            <a:ext cx="667201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과목명 </a:t>
            </a:r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	: </a:t>
            </a:r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딥러닝 프로그래밍</a:t>
            </a:r>
            <a:endParaRPr kumimoji="1" lang="en-US" altLang="ko-KR" sz="3000" b="1" dirty="0">
              <a:solidFill>
                <a:schemeClr val="bg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담당교수 </a:t>
            </a:r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	: </a:t>
            </a:r>
            <a:r>
              <a:rPr kumimoji="1" lang="ko-KR" altLang="en-US" sz="3000" b="1" dirty="0" err="1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곽노윤</a:t>
            </a:r>
            <a:endParaRPr kumimoji="1" lang="en-US" altLang="ko-KR" sz="3000" b="1" dirty="0">
              <a:solidFill>
                <a:schemeClr val="bg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팀 명 </a:t>
            </a:r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		: A+</a:t>
            </a:r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조 </a:t>
            </a:r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sz="3000" b="1" dirty="0" err="1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탁기훈</a:t>
            </a:r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최혁</a:t>
            </a:r>
            <a:endParaRPr kumimoji="1" lang="en-US" altLang="ko-KR" sz="3000" b="1" dirty="0">
              <a:solidFill>
                <a:schemeClr val="bg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제출자 </a:t>
            </a:r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	:</a:t>
            </a:r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컴퓨터공학부 소프트웨어전공</a:t>
            </a:r>
            <a:endParaRPr kumimoji="1" lang="en-US" altLang="ko-KR" sz="3000" b="1" dirty="0">
              <a:solidFill>
                <a:schemeClr val="bg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		  20193754</a:t>
            </a:r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최혁</a:t>
            </a:r>
            <a:endParaRPr kumimoji="1" lang="en-US" altLang="ko-KR" sz="3000" b="1" dirty="0">
              <a:solidFill>
                <a:schemeClr val="bg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제출일자 </a:t>
            </a:r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	:</a:t>
            </a:r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2025.</a:t>
            </a:r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06.</a:t>
            </a:r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10 (</a:t>
            </a:r>
            <a:r>
              <a:rPr kumimoji="1" lang="ko-KR" altLang="en-US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화</a:t>
            </a:r>
            <a:r>
              <a:rPr kumimoji="1" lang="en-US" altLang="ko-KR" sz="3000" b="1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)</a:t>
            </a:r>
          </a:p>
        </p:txBody>
      </p:sp>
      <p:pic>
        <p:nvPicPr>
          <p:cNvPr id="52" name="오디오 51">
            <a:extLst>
              <a:ext uri="{FF2B5EF4-FFF2-40B4-BE49-F238E27FC236}">
                <a16:creationId xmlns:a16="http://schemas.microsoft.com/office/drawing/2014/main" id="{87B2E170-0730-60C9-BB9A-8927B3AB6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9"/>
    </mc:Choice>
    <mc:Fallback xmlns="">
      <p:transition spd="slow" advTm="2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0189D-E72F-A9DF-3076-1018D8FC0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670FB-A421-92EF-CECD-E379043B9F26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07778-CAD6-F772-FC61-661858E16658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E1DA3-4BE8-3392-F123-AE8C1BFED4B2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5A0AAA-B362-2FCD-9D4F-2D1A88051AB7}"/>
              </a:ext>
            </a:extLst>
          </p:cNvPr>
          <p:cNvSpPr/>
          <p:nvPr/>
        </p:nvSpPr>
        <p:spPr>
          <a:xfrm>
            <a:off x="636104" y="1113183"/>
            <a:ext cx="11035196" cy="5208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F4B24D-8AA8-B280-9724-3D3463C47710}"/>
              </a:ext>
            </a:extLst>
          </p:cNvPr>
          <p:cNvSpPr/>
          <p:nvPr/>
        </p:nvSpPr>
        <p:spPr>
          <a:xfrm>
            <a:off x="1482440" y="1692105"/>
            <a:ext cx="9900630" cy="3206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E88C20-B5D0-5544-495C-CB880FD455AE}"/>
              </a:ext>
            </a:extLst>
          </p:cNvPr>
          <p:cNvSpPr txBox="1"/>
          <p:nvPr/>
        </p:nvSpPr>
        <p:spPr>
          <a:xfrm>
            <a:off x="2277335" y="5120958"/>
            <a:ext cx="763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이진 분류를 위한 다운 샘플링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590642-4912-25B3-B74C-43A697D1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0" y="1697997"/>
            <a:ext cx="104013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오디오 21">
            <a:extLst>
              <a:ext uri="{FF2B5EF4-FFF2-40B4-BE49-F238E27FC236}">
                <a16:creationId xmlns:a16="http://schemas.microsoft.com/office/drawing/2014/main" id="{F6A75836-C77C-5332-EFD4-7C65C94DE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58"/>
    </mc:Choice>
    <mc:Fallback xmlns="">
      <p:transition spd="slow" advTm="25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BEA35-3691-C63F-CB49-6D67730E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087658-9293-C373-7F01-A9F151E7F841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1104D-882F-4E4B-D924-3D1364113D15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E7723-D21F-1EC6-DFF3-2D0E3CFDC316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44A056-2D8E-16F2-B873-540F3F55ED77}"/>
              </a:ext>
            </a:extLst>
          </p:cNvPr>
          <p:cNvSpPr/>
          <p:nvPr/>
        </p:nvSpPr>
        <p:spPr>
          <a:xfrm>
            <a:off x="495299" y="1142999"/>
            <a:ext cx="11222936" cy="5331619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1FD589-9FE1-40F2-A684-3EF69E127A3B}"/>
              </a:ext>
            </a:extLst>
          </p:cNvPr>
          <p:cNvSpPr/>
          <p:nvPr/>
        </p:nvSpPr>
        <p:spPr>
          <a:xfrm>
            <a:off x="808935" y="2154621"/>
            <a:ext cx="10571369" cy="2585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6FF78E-16AC-5F2B-4939-11A30A731A42}"/>
              </a:ext>
            </a:extLst>
          </p:cNvPr>
          <p:cNvSpPr txBox="1"/>
          <p:nvPr/>
        </p:nvSpPr>
        <p:spPr>
          <a:xfrm>
            <a:off x="3942914" y="5715001"/>
            <a:ext cx="430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Label Encoder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이용 라벨 인코딩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13B272-9FCC-8F63-22B2-B24DE8B2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311400"/>
            <a:ext cx="104902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오디오 19">
            <a:extLst>
              <a:ext uri="{FF2B5EF4-FFF2-40B4-BE49-F238E27FC236}">
                <a16:creationId xmlns:a16="http://schemas.microsoft.com/office/drawing/2014/main" id="{967ACD10-6B5B-17C0-648A-CA266D859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4"/>
    </mc:Choice>
    <mc:Fallback xmlns="">
      <p:transition spd="slow" advTm="10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13E06-58AF-75A6-C1A7-E509B9116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7BB62C-7228-A96B-63EE-2191F6E132F2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2E669-3A1A-60DB-188E-D634300B6BA2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E7B10-B134-0B27-B93A-9F3444B56016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11EC2F-FE2C-15B5-992E-2E91230BC868}"/>
              </a:ext>
            </a:extLst>
          </p:cNvPr>
          <p:cNvSpPr/>
          <p:nvPr/>
        </p:nvSpPr>
        <p:spPr>
          <a:xfrm>
            <a:off x="636104" y="1113183"/>
            <a:ext cx="11035196" cy="5208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B53116-B301-8ACB-D8F8-D2FF88B5590C}"/>
              </a:ext>
            </a:extLst>
          </p:cNvPr>
          <p:cNvSpPr/>
          <p:nvPr/>
        </p:nvSpPr>
        <p:spPr>
          <a:xfrm>
            <a:off x="1051034" y="1692105"/>
            <a:ext cx="10332036" cy="3206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6C8C9-48FB-2368-D31D-0A0C7E8F5BC1}"/>
              </a:ext>
            </a:extLst>
          </p:cNvPr>
          <p:cNvSpPr txBox="1"/>
          <p:nvPr/>
        </p:nvSpPr>
        <p:spPr>
          <a:xfrm>
            <a:off x="2277335" y="5120958"/>
            <a:ext cx="763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연산 효율을 높이기 위한 토크나이징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8F20299-AD95-DFE5-B7A1-D08FAD6C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990" y="1954924"/>
            <a:ext cx="9840976" cy="27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오디오 16">
            <a:extLst>
              <a:ext uri="{FF2B5EF4-FFF2-40B4-BE49-F238E27FC236}">
                <a16:creationId xmlns:a16="http://schemas.microsoft.com/office/drawing/2014/main" id="{110C1EA4-DF4D-8EBC-88E8-495907424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3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0"/>
    </mc:Choice>
    <mc:Fallback xmlns="">
      <p:transition spd="slow" advTm="9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49823-9307-2B43-40EF-150C349A8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965554-3120-9B07-B6C8-EDD490E55B91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827A0-4B9D-841E-C2AA-9179C80B6CE0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B0F1-93F9-B047-0AC9-C345EE908E6C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A1E4A1-9B34-2F01-B579-77A397B821C3}"/>
              </a:ext>
            </a:extLst>
          </p:cNvPr>
          <p:cNvSpPr/>
          <p:nvPr/>
        </p:nvSpPr>
        <p:spPr>
          <a:xfrm>
            <a:off x="495299" y="1142999"/>
            <a:ext cx="11222936" cy="5331619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93EBBA-8DA5-B34E-8288-E46DD78A4341}"/>
              </a:ext>
            </a:extLst>
          </p:cNvPr>
          <p:cNvSpPr/>
          <p:nvPr/>
        </p:nvSpPr>
        <p:spPr>
          <a:xfrm>
            <a:off x="808935" y="1376855"/>
            <a:ext cx="10571369" cy="4338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931E2-0619-DCF3-CBF8-D0C263163444}"/>
              </a:ext>
            </a:extLst>
          </p:cNvPr>
          <p:cNvSpPr txBox="1"/>
          <p:nvPr/>
        </p:nvSpPr>
        <p:spPr>
          <a:xfrm>
            <a:off x="2908028" y="5841124"/>
            <a:ext cx="637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127000" algn="just">
              <a:spcBef>
                <a:spcPts val="0"/>
              </a:spcBef>
              <a:spcAft>
                <a:spcPts val="0"/>
              </a:spcAft>
            </a:pPr>
            <a:r>
              <a:rPr lang="en" altLang="ko-KR" sz="1800" b="0" i="0" u="none" strike="noStrike" dirty="0" err="1">
                <a:solidFill>
                  <a:srgbClr val="000000"/>
                </a:solidFill>
                <a:effectLst/>
                <a:latin typeface="한양신명조"/>
              </a:rPr>
              <a:t>HuggingFace</a:t>
            </a:r>
            <a:r>
              <a:rPr lang="en" altLang="ko-KR" sz="1800" b="0" i="0" u="none" strike="noStrike" dirty="0">
                <a:solidFill>
                  <a:srgbClr val="000000"/>
                </a:solidFill>
                <a:effectLst/>
                <a:latin typeface="한양신명조"/>
              </a:rPr>
              <a:t> Dataset API </a:t>
            </a:r>
            <a:r>
              <a:rPr lang="ko-KR" altLang="en-US" dirty="0">
                <a:solidFill>
                  <a:srgbClr val="000000"/>
                </a:solidFill>
                <a:latin typeface="한양신명조"/>
              </a:rPr>
              <a:t>활용 학습 및 검증 셋 준비 </a:t>
            </a:r>
            <a:r>
              <a:rPr lang="en-US" altLang="ko-KR" dirty="0">
                <a:solidFill>
                  <a:srgbClr val="000000"/>
                </a:solidFill>
                <a:latin typeface="한양신명조"/>
              </a:rPr>
              <a:t>(4 </a:t>
            </a:r>
            <a:r>
              <a:rPr lang="ko-KR" altLang="en-US" dirty="0">
                <a:solidFill>
                  <a:srgbClr val="000000"/>
                </a:solidFill>
                <a:latin typeface="한양신명조"/>
              </a:rPr>
              <a:t>축 전부</a:t>
            </a:r>
            <a:r>
              <a:rPr lang="en-US" altLang="ko-KR" dirty="0">
                <a:solidFill>
                  <a:srgbClr val="000000"/>
                </a:solidFill>
                <a:latin typeface="한양신명조"/>
              </a:rPr>
              <a:t>)</a:t>
            </a:r>
            <a:endParaRPr lang="en" altLang="ko-KR" sz="1800" b="0" i="0" u="none" strike="noStrike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pic>
        <p:nvPicPr>
          <p:cNvPr id="6151" name="Picture 7">
            <a:extLst>
              <a:ext uri="{FF2B5EF4-FFF2-40B4-BE49-F238E27FC236}">
                <a16:creationId xmlns:a16="http://schemas.microsoft.com/office/drawing/2014/main" id="{BB94343E-48F0-6640-FF85-06C274B33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19" y="1512331"/>
            <a:ext cx="10055635" cy="405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오디오 16">
            <a:extLst>
              <a:ext uri="{FF2B5EF4-FFF2-40B4-BE49-F238E27FC236}">
                <a16:creationId xmlns:a16="http://schemas.microsoft.com/office/drawing/2014/main" id="{09621ED3-17C2-FC78-57E1-DE862A2E53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2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56"/>
    </mc:Choice>
    <mc:Fallback xmlns="">
      <p:transition spd="slow" advTm="13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1AB5B-66FB-1756-BA44-309954FEF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8076C9-CBA0-AF25-B965-7887BBB3FD78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7A55B-2121-0332-1F4B-DB7314EF763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A3889-E170-E9B6-5A66-56412994CDFF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EB9BF4-1C2C-6BAE-5DF8-A356002968F9}"/>
              </a:ext>
            </a:extLst>
          </p:cNvPr>
          <p:cNvSpPr/>
          <p:nvPr/>
        </p:nvSpPr>
        <p:spPr>
          <a:xfrm>
            <a:off x="636104" y="1113183"/>
            <a:ext cx="11035196" cy="5208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094B66-FFB8-E0C7-A01D-EA523C5CDBB7}"/>
              </a:ext>
            </a:extLst>
          </p:cNvPr>
          <p:cNvSpPr/>
          <p:nvPr/>
        </p:nvSpPr>
        <p:spPr>
          <a:xfrm>
            <a:off x="998727" y="1692105"/>
            <a:ext cx="10384343" cy="3206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6F8E03-538B-D5A4-7CEA-88627376B3E5}"/>
              </a:ext>
            </a:extLst>
          </p:cNvPr>
          <p:cNvSpPr txBox="1"/>
          <p:nvPr/>
        </p:nvSpPr>
        <p:spPr>
          <a:xfrm>
            <a:off x="2277335" y="5120958"/>
            <a:ext cx="763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학습과 검증을 위한 데이터 분할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(Hugging Face Dataset)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76EE592-95B8-6882-FB3B-0E7C99B4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40" y="1881033"/>
            <a:ext cx="9926333" cy="27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오디오 12">
            <a:extLst>
              <a:ext uri="{FF2B5EF4-FFF2-40B4-BE49-F238E27FC236}">
                <a16:creationId xmlns:a16="http://schemas.microsoft.com/office/drawing/2014/main" id="{448072E1-C4FC-A9EF-957A-042239B7AE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7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2"/>
    </mc:Choice>
    <mc:Fallback xmlns="">
      <p:transition spd="slow" advTm="10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C5DA8-B408-0CDC-FB3D-33A1F3193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DE0A92-99DD-A5EF-A871-344BA4ED3A73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D489D4-4FBE-1CBA-7C82-46DFE4E58A6D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188C2-A22B-43DB-D0A4-07C48DE30601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D59703-6E2E-7831-5E92-F691FC35C5C4}"/>
              </a:ext>
            </a:extLst>
          </p:cNvPr>
          <p:cNvSpPr/>
          <p:nvPr/>
        </p:nvSpPr>
        <p:spPr>
          <a:xfrm>
            <a:off x="495299" y="1142999"/>
            <a:ext cx="11222936" cy="5331619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324F0C-E1D1-C575-BF9B-21EF334C2463}"/>
              </a:ext>
            </a:extLst>
          </p:cNvPr>
          <p:cNvSpPr/>
          <p:nvPr/>
        </p:nvSpPr>
        <p:spPr>
          <a:xfrm>
            <a:off x="808935" y="1376855"/>
            <a:ext cx="10571369" cy="4338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15652-8DF2-C856-130D-9A268DDEA78B}"/>
              </a:ext>
            </a:extLst>
          </p:cNvPr>
          <p:cNvSpPr txBox="1"/>
          <p:nvPr/>
        </p:nvSpPr>
        <p:spPr>
          <a:xfrm>
            <a:off x="3182595" y="5841124"/>
            <a:ext cx="582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127000" algn="just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한양신명조"/>
              </a:rPr>
              <a:t>나눠진 학습</a:t>
            </a:r>
            <a:r>
              <a:rPr lang="en-US" altLang="ko-KR" dirty="0">
                <a:solidFill>
                  <a:srgbClr val="000000"/>
                </a:solidFill>
                <a:latin typeface="한양신명조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한양신명조"/>
              </a:rPr>
              <a:t>검증 데이터를 </a:t>
            </a:r>
            <a:r>
              <a:rPr lang="en-US" altLang="ko-KR" dirty="0" err="1">
                <a:solidFill>
                  <a:srgbClr val="000000"/>
                </a:solidFill>
                <a:latin typeface="한양신명조"/>
              </a:rPr>
              <a:t>Pytorch</a:t>
            </a:r>
            <a:r>
              <a:rPr lang="en-US" altLang="ko-KR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한양신명조"/>
              </a:rPr>
              <a:t>텐서</a:t>
            </a:r>
            <a:r>
              <a:rPr lang="ko-KR" altLang="en-US" dirty="0">
                <a:solidFill>
                  <a:srgbClr val="000000"/>
                </a:solidFill>
                <a:latin typeface="한양신명조"/>
              </a:rPr>
              <a:t> 형태로 </a:t>
            </a:r>
            <a:r>
              <a:rPr lang="ko-KR" altLang="en-US" dirty="0" err="1">
                <a:solidFill>
                  <a:srgbClr val="000000"/>
                </a:solidFill>
                <a:latin typeface="한양신명조"/>
              </a:rPr>
              <a:t>전처리</a:t>
            </a:r>
            <a:endParaRPr lang="en" altLang="ko-KR" sz="1800" b="0" i="0" u="none" strike="noStrike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F123A84-936F-F54B-36EE-80D495D16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53" y="1512331"/>
            <a:ext cx="9595944" cy="40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오디오 28">
            <a:extLst>
              <a:ext uri="{FF2B5EF4-FFF2-40B4-BE49-F238E27FC236}">
                <a16:creationId xmlns:a16="http://schemas.microsoft.com/office/drawing/2014/main" id="{C67F5D1B-FD91-0C5A-6D16-F2A7ECF50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3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8"/>
    </mc:Choice>
    <mc:Fallback xmlns="">
      <p:transition spd="slow" advTm="7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3E21-F4A7-E5DC-C2AB-653F8FB5E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B40FE1-FB30-E2D7-4FC8-7C4DE338C874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D045A-B943-B2EA-4DD2-C6AB054211DA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76086-754D-A9A1-55D3-E34E591AB0A3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5D4B0C-3130-6D18-46DB-DCC7FEDD3CB3}"/>
              </a:ext>
            </a:extLst>
          </p:cNvPr>
          <p:cNvSpPr/>
          <p:nvPr/>
        </p:nvSpPr>
        <p:spPr>
          <a:xfrm>
            <a:off x="636104" y="1113183"/>
            <a:ext cx="11035196" cy="5208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10F124-2D54-BBF4-1C92-F70E8C6DB627}"/>
              </a:ext>
            </a:extLst>
          </p:cNvPr>
          <p:cNvSpPr/>
          <p:nvPr/>
        </p:nvSpPr>
        <p:spPr>
          <a:xfrm>
            <a:off x="1040524" y="1692105"/>
            <a:ext cx="10342546" cy="3206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86D03-0B17-F57C-5C9E-C5A96640BD22}"/>
              </a:ext>
            </a:extLst>
          </p:cNvPr>
          <p:cNvSpPr txBox="1"/>
          <p:nvPr/>
        </p:nvSpPr>
        <p:spPr>
          <a:xfrm>
            <a:off x="2277335" y="5120958"/>
            <a:ext cx="763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클래스별 가중치 계산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F488F32-AB53-CD0B-2096-0EA3F384B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07" y="2068907"/>
            <a:ext cx="9840469" cy="24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오디오 10">
            <a:extLst>
              <a:ext uri="{FF2B5EF4-FFF2-40B4-BE49-F238E27FC236}">
                <a16:creationId xmlns:a16="http://schemas.microsoft.com/office/drawing/2014/main" id="{4743531A-302C-EE6E-7CD9-19E36339B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0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2"/>
    </mc:Choice>
    <mc:Fallback xmlns="">
      <p:transition spd="slow" advTm="5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3B7DA-ED9C-D898-E56E-C9E55CB55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367750-D7C1-A7D7-3310-A45808BAF32D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42CA9-902C-4321-7334-85A66666AF91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EAA82-C525-5B5C-64CC-3B0DD33A7EEC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79853B-4B70-D580-C2C5-7F3F7B487940}"/>
              </a:ext>
            </a:extLst>
          </p:cNvPr>
          <p:cNvSpPr/>
          <p:nvPr/>
        </p:nvSpPr>
        <p:spPr>
          <a:xfrm>
            <a:off x="495299" y="1142999"/>
            <a:ext cx="11222936" cy="5331619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AB312F-F993-593A-1CAC-7C72B69564BA}"/>
              </a:ext>
            </a:extLst>
          </p:cNvPr>
          <p:cNvSpPr/>
          <p:nvPr/>
        </p:nvSpPr>
        <p:spPr>
          <a:xfrm>
            <a:off x="808935" y="1376855"/>
            <a:ext cx="10571369" cy="4338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74987C-0E1F-12D5-1F0E-CBAE0F905F8E}"/>
              </a:ext>
            </a:extLst>
          </p:cNvPr>
          <p:cNvSpPr txBox="1"/>
          <p:nvPr/>
        </p:nvSpPr>
        <p:spPr>
          <a:xfrm>
            <a:off x="3571492" y="5841124"/>
            <a:ext cx="504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127000" algn="just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한양신명조"/>
              </a:rPr>
              <a:t>Focal-Loss</a:t>
            </a:r>
            <a:r>
              <a:rPr lang="ko-KR" altLang="en-US" dirty="0">
                <a:solidFill>
                  <a:srgbClr val="000000"/>
                </a:solidFill>
                <a:latin typeface="한양신명조"/>
              </a:rPr>
              <a:t> 등의 함수가 포함된 모델로 학습 실행</a:t>
            </a:r>
            <a:endParaRPr lang="en" altLang="ko-KR" sz="1800" b="0" i="0" u="none" strike="noStrike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9C27353-CB32-592E-9C1E-BEF5D8C3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64" y="1629103"/>
            <a:ext cx="10224453" cy="385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오디오 28">
            <a:extLst>
              <a:ext uri="{FF2B5EF4-FFF2-40B4-BE49-F238E27FC236}">
                <a16:creationId xmlns:a16="http://schemas.microsoft.com/office/drawing/2014/main" id="{824B0BD5-2912-EB3F-2393-4DC195390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5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08"/>
    </mc:Choice>
    <mc:Fallback xmlns="">
      <p:transition spd="slow" advTm="1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추진 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316308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수집 및 정제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2987309" y="3316308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MBTI</a:t>
            </a:r>
            <a:r>
              <a:rPr lang="ko-KR" altLang="en-US" dirty="0">
                <a:solidFill>
                  <a:schemeClr val="bg1"/>
                </a:solidFill>
              </a:rPr>
              <a:t> 예측 모델 개발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316309"/>
            <a:ext cx="163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계획 변경 및 개발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테스트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완성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4FFC4E-639A-F127-BE82-64D6C4C60EBD}"/>
              </a:ext>
            </a:extLst>
          </p:cNvPr>
          <p:cNvSpPr txBox="1"/>
          <p:nvPr/>
        </p:nvSpPr>
        <p:spPr>
          <a:xfrm>
            <a:off x="2505695" y="111188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EF94D0-E550-1A56-AA45-33A2C9063A6D}"/>
              </a:ext>
            </a:extLst>
          </p:cNvPr>
          <p:cNvSpPr txBox="1"/>
          <p:nvPr/>
        </p:nvSpPr>
        <p:spPr>
          <a:xfrm>
            <a:off x="4828466" y="613123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D70375-36B4-6132-0A19-3A900ABF9CFA}"/>
              </a:ext>
            </a:extLst>
          </p:cNvPr>
          <p:cNvSpPr txBox="1"/>
          <p:nvPr/>
        </p:nvSpPr>
        <p:spPr>
          <a:xfrm>
            <a:off x="7092293" y="108017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35AF35-AD96-12F6-63DD-C001A326FB6C}"/>
              </a:ext>
            </a:extLst>
          </p:cNvPr>
          <p:cNvSpPr txBox="1"/>
          <p:nvPr/>
        </p:nvSpPr>
        <p:spPr>
          <a:xfrm>
            <a:off x="9467409" y="576190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일</a:t>
            </a:r>
          </a:p>
        </p:txBody>
      </p:sp>
      <p:pic>
        <p:nvPicPr>
          <p:cNvPr id="62" name="오디오 61">
            <a:extLst>
              <a:ext uri="{FF2B5EF4-FFF2-40B4-BE49-F238E27FC236}">
                <a16:creationId xmlns:a16="http://schemas.microsoft.com/office/drawing/2014/main" id="{DD8917F5-AD41-516F-0F2D-19D948ED4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9"/>
    </mc:Choice>
    <mc:Fallback xmlns="">
      <p:transition spd="slow" advTm="16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1F116-78AC-C043-12DD-CDC4D7EA9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1BE06A-EAE1-E0B7-9944-1C99A162A2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066736-E3D0-E3C2-1972-BB7F47AAE128}"/>
              </a:ext>
            </a:extLst>
          </p:cNvPr>
          <p:cNvSpPr/>
          <p:nvPr/>
        </p:nvSpPr>
        <p:spPr>
          <a:xfrm>
            <a:off x="-9939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D16E43B0-E3F8-B1E6-D4E6-23D85AE87311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C5F22-1BB8-F072-DBA5-E6C9437285DE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5C0B0-2D29-403A-A7F9-BC3B0A84033F}"/>
              </a:ext>
            </a:extLst>
          </p:cNvPr>
          <p:cNvSpPr txBox="1"/>
          <p:nvPr/>
        </p:nvSpPr>
        <p:spPr>
          <a:xfrm>
            <a:off x="3308228" y="3438435"/>
            <a:ext cx="5575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개발 환경 및</a:t>
            </a:r>
            <a:endParaRPr lang="en-US" altLang="ko-KR" sz="3600" b="1" spc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시연과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A6736-B5F2-726D-7C90-3915F921DCF3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오디오 28">
            <a:extLst>
              <a:ext uri="{FF2B5EF4-FFF2-40B4-BE49-F238E27FC236}">
                <a16:creationId xmlns:a16="http://schemas.microsoft.com/office/drawing/2014/main" id="{2CA463CB-A1FB-009C-05A2-102C295D4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4"/>
    </mc:Choice>
    <mc:Fallback xmlns="">
      <p:transition spd="slow" advTm="3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774128" y="1679596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1645132" y="1756540"/>
            <a:ext cx="35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목적과 필요성</a:t>
            </a:r>
            <a:endParaRPr lang="en-US" altLang="ko-KR" spc="600" dirty="0">
              <a:solidFill>
                <a:schemeClr val="bg1"/>
              </a:solidFill>
            </a:endParaRPr>
          </a:p>
          <a:p>
            <a:r>
              <a:rPr lang="ko-KR" altLang="en-US" spc="600" dirty="0">
                <a:solidFill>
                  <a:schemeClr val="bg1"/>
                </a:solidFill>
              </a:rPr>
              <a:t>주제 선정 배경</a:t>
            </a:r>
            <a:endParaRPr lang="en-US" altLang="ko-KR" spc="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748480" y="267528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1645132" y="275223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내용 및 추진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743671" y="3670976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1645132" y="3747920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개발 환경과 결과</a:t>
            </a:r>
            <a:endParaRPr lang="en-US" altLang="ko-KR" spc="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740465" y="4666666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1645132" y="4743610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프로젝트의 차별성 및</a:t>
            </a:r>
            <a:endParaRPr lang="en-US" altLang="ko-KR" spc="600" dirty="0">
              <a:solidFill>
                <a:schemeClr val="bg1"/>
              </a:solidFill>
            </a:endParaRPr>
          </a:p>
          <a:p>
            <a:r>
              <a:rPr lang="ko-KR" altLang="en-US" spc="600" dirty="0">
                <a:solidFill>
                  <a:schemeClr val="bg1"/>
                </a:solidFill>
              </a:rPr>
              <a:t>완성도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오디오 71">
            <a:extLst>
              <a:ext uri="{FF2B5EF4-FFF2-40B4-BE49-F238E27FC236}">
                <a16:creationId xmlns:a16="http://schemas.microsoft.com/office/drawing/2014/main" id="{A8D3E2C2-688F-227F-F816-0775CF967C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11"/>
    </mc:Choice>
    <mc:Fallback xmlns="">
      <p:transition spd="slow" advTm="21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98A52-DF05-8BFC-979B-BD14B3D6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2BE89F-AFF6-777D-707B-39B890B9AE96}"/>
              </a:ext>
            </a:extLst>
          </p:cNvPr>
          <p:cNvSpPr txBox="1"/>
          <p:nvPr/>
        </p:nvSpPr>
        <p:spPr>
          <a:xfrm flipH="1">
            <a:off x="268301" y="1087665"/>
            <a:ext cx="96681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운영체제</a:t>
            </a:r>
            <a:r>
              <a:rPr lang="en-US" altLang="ko-KR" sz="2400" b="1" dirty="0"/>
              <a:t>:</a:t>
            </a:r>
            <a:r>
              <a:rPr lang="ko-KR" altLang="en-US" sz="2400" dirty="0"/>
              <a:t> </a:t>
            </a:r>
            <a:r>
              <a:rPr lang="en" altLang="ko-KR" sz="2400" dirty="0"/>
              <a:t>Windows 10 64bit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b="1" dirty="0"/>
              <a:t>CPU:</a:t>
            </a:r>
            <a:r>
              <a:rPr lang="en" altLang="ko-KR" sz="2400" dirty="0"/>
              <a:t> AMD Ryzen 7 3800X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b="1" dirty="0"/>
              <a:t>GPU:</a:t>
            </a:r>
            <a:r>
              <a:rPr lang="en" altLang="ko-KR" sz="2400" dirty="0"/>
              <a:t> NVIDIA GeForce RTX 3060 Ti (8GB VRAM)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b="1" dirty="0"/>
              <a:t>CUDA </a:t>
            </a:r>
            <a:r>
              <a:rPr lang="ko-KR" altLang="en-US" sz="2400" b="1" dirty="0"/>
              <a:t>버전</a:t>
            </a:r>
            <a:r>
              <a:rPr lang="en-US" altLang="ko-KR" sz="2400" b="1" dirty="0"/>
              <a:t>:</a:t>
            </a:r>
            <a:r>
              <a:rPr lang="ko-KR" altLang="en-US" sz="2400" dirty="0"/>
              <a:t> </a:t>
            </a:r>
            <a:r>
              <a:rPr lang="en" altLang="ko-KR" sz="2400" dirty="0"/>
              <a:t>CUDA </a:t>
            </a:r>
            <a:r>
              <a:rPr lang="en-US" altLang="ko-KR" sz="2400" dirty="0"/>
              <a:t>12.1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메모리</a:t>
            </a:r>
            <a:r>
              <a:rPr lang="en-US" altLang="ko-KR" sz="2400" b="1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64GB</a:t>
            </a:r>
            <a:endParaRPr lang="en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파이썬</a:t>
            </a:r>
            <a:r>
              <a:rPr lang="en-US" altLang="ko-KR" sz="2400" b="1" dirty="0"/>
              <a:t>:</a:t>
            </a:r>
            <a:r>
              <a:rPr lang="ko-KR" altLang="en-US" sz="2400" dirty="0"/>
              <a:t> </a:t>
            </a:r>
            <a:r>
              <a:rPr lang="en" altLang="ko-KR" sz="2400" dirty="0"/>
              <a:t>Python 3.</a:t>
            </a:r>
            <a:r>
              <a:rPr lang="en-US" altLang="ko-KR" sz="2400" dirty="0"/>
              <a:t>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주요 라이브러리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프레임워크</a:t>
            </a:r>
            <a:r>
              <a:rPr lang="en-US" altLang="ko-KR" sz="2400" b="1" dirty="0"/>
              <a:t>:</a:t>
            </a:r>
            <a:endParaRPr lang="ko-KR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dirty="0" err="1"/>
              <a:t>PyTorch</a:t>
            </a:r>
            <a:endParaRPr lang="en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dirty="0" err="1"/>
              <a:t>HuggingFace</a:t>
            </a:r>
            <a:r>
              <a:rPr lang="en" altLang="ko-KR" sz="2400" dirty="0"/>
              <a:t> Transformers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dirty="0" err="1"/>
              <a:t>HuggingFace</a:t>
            </a:r>
            <a:r>
              <a:rPr lang="en" altLang="ko-KR" sz="2400" dirty="0"/>
              <a:t>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dirty="0"/>
              <a:t>scikit-learn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dirty="0"/>
              <a:t>pandas, </a:t>
            </a:r>
            <a:r>
              <a:rPr lang="en" altLang="ko-KR" sz="2400" dirty="0" err="1"/>
              <a:t>numpy</a:t>
            </a:r>
            <a:r>
              <a:rPr lang="en" altLang="ko-KR" sz="2400" dirty="0"/>
              <a:t>, matplotlib </a:t>
            </a:r>
            <a:r>
              <a:rPr lang="ko-KR" altLang="en-US" sz="2400" dirty="0"/>
              <a:t>등</a:t>
            </a:r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A8138-89D6-953A-23BC-90A6FE795444}"/>
              </a:ext>
            </a:extLst>
          </p:cNvPr>
          <p:cNvSpPr txBox="1"/>
          <p:nvPr/>
        </p:nvSpPr>
        <p:spPr>
          <a:xfrm flipH="1">
            <a:off x="268301" y="17216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환경</a:t>
            </a:r>
          </a:p>
        </p:txBody>
      </p:sp>
      <p:pic>
        <p:nvPicPr>
          <p:cNvPr id="14" name="오디오 13">
            <a:extLst>
              <a:ext uri="{FF2B5EF4-FFF2-40B4-BE49-F238E27FC236}">
                <a16:creationId xmlns:a16="http://schemas.microsoft.com/office/drawing/2014/main" id="{0F05C479-14D3-38CD-F2AE-281C09DE3D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6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0"/>
    </mc:Choice>
    <mc:Fallback xmlns="">
      <p:transition spd="slow" advTm="8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2046B-7B28-4D6A-62B8-5C208C326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B50E2A-CE14-174B-C055-BBB451A45DD7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B7593-B5C8-A734-68FF-BD65EF2FF607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81ACA-3E65-F320-94EB-B927019E9733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시연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043AC1-1208-C41E-91BF-73C1E226A88C}"/>
              </a:ext>
            </a:extLst>
          </p:cNvPr>
          <p:cNvSpPr/>
          <p:nvPr/>
        </p:nvSpPr>
        <p:spPr>
          <a:xfrm>
            <a:off x="636104" y="1113183"/>
            <a:ext cx="11035196" cy="5208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6448C4-DA09-05E2-0645-54E097CE0532}"/>
              </a:ext>
            </a:extLst>
          </p:cNvPr>
          <p:cNvSpPr/>
          <p:nvPr/>
        </p:nvSpPr>
        <p:spPr>
          <a:xfrm>
            <a:off x="1072055" y="1692105"/>
            <a:ext cx="10311015" cy="3206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A2B1C-66D4-4181-9ACD-02A95A665F7A}"/>
              </a:ext>
            </a:extLst>
          </p:cNvPr>
          <p:cNvSpPr txBox="1"/>
          <p:nvPr/>
        </p:nvSpPr>
        <p:spPr>
          <a:xfrm>
            <a:off x="2277335" y="5120958"/>
            <a:ext cx="763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 진행 과정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축당 약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FFAF37-E91F-22A7-0569-14A5E5F98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956" y="1943056"/>
            <a:ext cx="9449212" cy="2704390"/>
          </a:xfrm>
          <a:prstGeom prst="rect">
            <a:avLst/>
          </a:prstGeom>
        </p:spPr>
      </p:pic>
      <p:pic>
        <p:nvPicPr>
          <p:cNvPr id="29" name="오디오 28">
            <a:extLst>
              <a:ext uri="{FF2B5EF4-FFF2-40B4-BE49-F238E27FC236}">
                <a16:creationId xmlns:a16="http://schemas.microsoft.com/office/drawing/2014/main" id="{01AC1F1A-77AC-CA43-E87B-ACC86C5367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2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1"/>
    </mc:Choice>
    <mc:Fallback xmlns="">
      <p:transition spd="slow" advTm="14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BAC7-C9C0-1E0B-5F7D-A2FD3D3C8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9247CD-4CEC-7A1F-B85A-2EDFC14A61E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F45ED-49E0-8F44-4424-6FFCE7581BE7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69155-B430-AD61-06B5-6FFA48B7486F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결과</a:t>
            </a:r>
            <a:endParaRPr lang="en-US" altLang="ko-KR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3C8640-7DBF-9BA6-C252-DB4C3052BCF2}"/>
              </a:ext>
            </a:extLst>
          </p:cNvPr>
          <p:cNvSpPr/>
          <p:nvPr/>
        </p:nvSpPr>
        <p:spPr>
          <a:xfrm>
            <a:off x="495299" y="1142999"/>
            <a:ext cx="11222936" cy="5331619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8C74C2-632E-ECFA-2435-A807F3E2D1DA}"/>
              </a:ext>
            </a:extLst>
          </p:cNvPr>
          <p:cNvSpPr/>
          <p:nvPr/>
        </p:nvSpPr>
        <p:spPr>
          <a:xfrm>
            <a:off x="808935" y="1376855"/>
            <a:ext cx="10571369" cy="4338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575FC-F5C3-B14B-A484-80FC2DDF11DB}"/>
              </a:ext>
            </a:extLst>
          </p:cNvPr>
          <p:cNvSpPr txBox="1"/>
          <p:nvPr/>
        </p:nvSpPr>
        <p:spPr>
          <a:xfrm>
            <a:off x="1074820" y="1732113"/>
            <a:ext cx="6096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전체 MBTI 4글자 정확도 : 40.92% (5238/12801)</a:t>
            </a:r>
          </a:p>
          <a:p>
            <a:endParaRPr lang="ko-KR" altLang="en-US" dirty="0"/>
          </a:p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 •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축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일치율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: 79.47%</a:t>
            </a:r>
          </a:p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 •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축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일치율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: 79.13%</a:t>
            </a:r>
          </a:p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 •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축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일치율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: 77.91%</a:t>
            </a:r>
          </a:p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 •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J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축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</a:rPr>
              <a:t>일치율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: 77.68%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891B1-AAF5-3F27-DFB1-E7E02FF9BFA2}"/>
              </a:ext>
            </a:extLst>
          </p:cNvPr>
          <p:cNvSpPr txBox="1"/>
          <p:nvPr/>
        </p:nvSpPr>
        <p:spPr>
          <a:xfrm>
            <a:off x="6133553" y="1750039"/>
            <a:ext cx="5126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축별</a:t>
            </a:r>
            <a:r>
              <a:rPr lang="ko-KR" altLang="en-US" dirty="0"/>
              <a:t> 정확도: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 • 4축 전부 일치 : 40.92% (5238/12801)</a:t>
            </a:r>
          </a:p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 • 3축 일치 : 37.84% (4844/12801)</a:t>
            </a:r>
          </a:p>
          <a:p>
            <a:r>
              <a:rPr lang="ko-KR" altLang="en-US" dirty="0"/>
              <a:t>  • 2축 일치 : 16.30% (2087/12801)</a:t>
            </a:r>
          </a:p>
          <a:p>
            <a:r>
              <a:rPr lang="ko-KR" altLang="en-US" dirty="0"/>
              <a:t>  • 1축 일치 : 4.38% (561/12801)</a:t>
            </a:r>
          </a:p>
          <a:p>
            <a:r>
              <a:rPr lang="ko-KR" altLang="en-US" dirty="0"/>
              <a:t>  • 0축 일치 : 0.55% (71/12801)</a:t>
            </a:r>
          </a:p>
          <a:p>
            <a:endParaRPr kumimoji="1" lang="ko-KR" altLang="en-US" dirty="0"/>
          </a:p>
        </p:txBody>
      </p:sp>
      <p:pic>
        <p:nvPicPr>
          <p:cNvPr id="40" name="오디오 39">
            <a:extLst>
              <a:ext uri="{FF2B5EF4-FFF2-40B4-BE49-F238E27FC236}">
                <a16:creationId xmlns:a16="http://schemas.microsoft.com/office/drawing/2014/main" id="{E97BA948-32A1-645E-E6AC-8156B9C13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2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5"/>
    </mc:Choice>
    <mc:Fallback xmlns="">
      <p:transition spd="slow" advTm="25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D0BE-C5C6-1B9F-DC66-A6960A3F9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A662C6-4B4F-3F86-DE06-B3879286F8E4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3420D-3DC8-40DA-6A95-253BA7740E06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D948D-42A6-6CCC-190A-028B31CDB959}"/>
              </a:ext>
            </a:extLst>
          </p:cNvPr>
          <p:cNvSpPr txBox="1"/>
          <p:nvPr/>
        </p:nvSpPr>
        <p:spPr>
          <a:xfrm>
            <a:off x="1176688" y="383381"/>
            <a:ext cx="579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결과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중 일부를 분류한 결과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B6404F-CEBB-1B3E-A448-D6AA36B9A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734" y="920277"/>
            <a:ext cx="7772400" cy="1416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752752-3AB1-F82A-9596-AE335ECDE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734" y="2473672"/>
            <a:ext cx="7772400" cy="16885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BEC22E-A604-7C94-F81F-01E610233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0734" y="4299379"/>
            <a:ext cx="7772400" cy="2175240"/>
          </a:xfrm>
          <a:prstGeom prst="rect">
            <a:avLst/>
          </a:prstGeom>
        </p:spPr>
      </p:pic>
      <p:pic>
        <p:nvPicPr>
          <p:cNvPr id="23" name="오디오 22">
            <a:extLst>
              <a:ext uri="{FF2B5EF4-FFF2-40B4-BE49-F238E27FC236}">
                <a16:creationId xmlns:a16="http://schemas.microsoft.com/office/drawing/2014/main" id="{2A96CB57-A7BC-FE2D-7D65-CF1F688BB6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5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8"/>
    </mc:Choice>
    <mc:Fallback xmlns="">
      <p:transition spd="slow" advTm="15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EDCF8-E585-3A54-94D8-C3900B162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61CF65-33A2-955E-22C7-6E7DE3674BDA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93EBD-9B7C-6E36-9976-F223D6558BC8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5EAB2-3ACC-421F-32D7-1550E1495D9F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결과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22DD59-2623-B504-F7B0-E42EF9BAE7E8}"/>
              </a:ext>
            </a:extLst>
          </p:cNvPr>
          <p:cNvSpPr/>
          <p:nvPr/>
        </p:nvSpPr>
        <p:spPr>
          <a:xfrm>
            <a:off x="636104" y="1113183"/>
            <a:ext cx="11035196" cy="5208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40385-868D-AE9A-743A-1DC07BC3A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874" y="1351725"/>
            <a:ext cx="8416251" cy="4731020"/>
          </a:xfrm>
          <a:prstGeom prst="rect">
            <a:avLst/>
          </a:prstGeom>
        </p:spPr>
      </p:pic>
      <p:pic>
        <p:nvPicPr>
          <p:cNvPr id="24" name="오디오 23">
            <a:extLst>
              <a:ext uri="{FF2B5EF4-FFF2-40B4-BE49-F238E27FC236}">
                <a16:creationId xmlns:a16="http://schemas.microsoft.com/office/drawing/2014/main" id="{461BB55E-BFF5-98C8-9571-12A8BC02E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91"/>
    </mc:Choice>
    <mc:Fallback xmlns="">
      <p:transition spd="slow" advTm="19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21590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2500312" y="3438435"/>
            <a:ext cx="7191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프로젝트의 차별성 및 완성도</a:t>
            </a:r>
          </a:p>
        </p:txBody>
      </p:sp>
      <p:pic>
        <p:nvPicPr>
          <p:cNvPr id="29" name="오디오 28">
            <a:extLst>
              <a:ext uri="{FF2B5EF4-FFF2-40B4-BE49-F238E27FC236}">
                <a16:creationId xmlns:a16="http://schemas.microsoft.com/office/drawing/2014/main" id="{58ED1A82-AC7E-C00A-F167-A0B70D118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2" name="카메라 1">
            <a:extLst>
              <a:ext uri="{FF2B5EF4-FFF2-40B4-BE49-F238E27FC236}">
                <a16:creationId xmlns:a16="http://schemas.microsoft.com/office/drawing/2014/main" id="{7FF8B169-4C49-0398-D013-17C3F8E4EAB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5900" y="467025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2"/>
    </mc:Choice>
    <mc:Fallback xmlns="">
      <p:transition spd="slow" advTm="4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프로젝트의 차별성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7427"/>
              </p:ext>
            </p:extLst>
          </p:nvPr>
        </p:nvGraphicFramePr>
        <p:xfrm>
          <a:off x="811715" y="1558170"/>
          <a:ext cx="10568569" cy="374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기존 방식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(100</a:t>
                      </a:r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문제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+</a:t>
                      </a:r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 체크 방식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텍스트 기반 </a:t>
                      </a:r>
                      <a:r>
                        <a:rPr lang="en-US" altLang="ko-KR" sz="20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MBTI</a:t>
                      </a:r>
                      <a:r>
                        <a:rPr lang="ko-KR" altLang="en-US" sz="20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 예측 모델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재미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문항이 매우 많아 지루함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글을 통한 성격유형 분류 검사로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사용자에게 있어 흥미를 유발할 수 있음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정확도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높지만 사용자가 원하는 유형을 직접 유도 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비교적 낮지만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 말투 및 작문법에 기반하기 때문에 유도 불가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소요 시간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사용자에 따라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~ 30</a:t>
                      </a:r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분 소요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비교적 매우 빠름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확장 가능성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없음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인스타그램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or </a:t>
                      </a:r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블로그 등 개인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SNS</a:t>
                      </a:r>
                      <a:r>
                        <a:rPr lang="ko-KR" altLang="en-US" sz="1800" dirty="0" err="1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 기반하여 성격 유형 예측하는 시스템 등 확장가능성 높음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</a:tbl>
          </a:graphicData>
        </a:graphic>
      </p:graphicFrame>
      <p:pic>
        <p:nvPicPr>
          <p:cNvPr id="70" name="오디오 69">
            <a:extLst>
              <a:ext uri="{FF2B5EF4-FFF2-40B4-BE49-F238E27FC236}">
                <a16:creationId xmlns:a16="http://schemas.microsoft.com/office/drawing/2014/main" id="{49C6122D-2304-2740-6E8C-3A1CCE2BB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18"/>
    </mc:Choice>
    <mc:Fallback>
      <p:transition spd="slow" advTm="64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완성도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43B0A-44D0-456B-A68A-55E8C264A7BB}"/>
              </a:ext>
            </a:extLst>
          </p:cNvPr>
          <p:cNvSpPr txBox="1"/>
          <p:nvPr/>
        </p:nvSpPr>
        <p:spPr>
          <a:xfrm>
            <a:off x="933503" y="2724346"/>
            <a:ext cx="10472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 계획에 있던 </a:t>
            </a:r>
            <a:r>
              <a:rPr kumimoji="1" lang="en-US" altLang="ko-KR" dirty="0"/>
              <a:t>MBTI </a:t>
            </a:r>
            <a:r>
              <a:rPr kumimoji="1" lang="ko-KR" altLang="en-US" dirty="0"/>
              <a:t>유형에 따른 음악 추천 모델 개발을 일정과 난이도 탓에 진행하지 못하였습니다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댓글을 통한 </a:t>
            </a:r>
            <a:r>
              <a:rPr kumimoji="1" lang="en-US" altLang="ko-KR" dirty="0"/>
              <a:t>MBTI </a:t>
            </a:r>
            <a:r>
              <a:rPr kumimoji="1" lang="ko-KR" altLang="en-US" dirty="0"/>
              <a:t>예측 및 분류 모델의 성과가 좋아 만족하고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위와 같은 이유로 완성도는 </a:t>
            </a:r>
            <a:r>
              <a:rPr kumimoji="1" lang="en-US" altLang="ko-KR" dirty="0"/>
              <a:t>70%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말씀드리고 싶습니다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79" name="오디오 78">
            <a:extLst>
              <a:ext uri="{FF2B5EF4-FFF2-40B4-BE49-F238E27FC236}">
                <a16:creationId xmlns:a16="http://schemas.microsoft.com/office/drawing/2014/main" id="{1D00731A-7941-AF13-BC4D-8836D68F9F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8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52"/>
    </mc:Choice>
    <mc:Fallback>
      <p:transition spd="slow" advTm="23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534241" y="2875002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오디오 33">
            <a:extLst>
              <a:ext uri="{FF2B5EF4-FFF2-40B4-BE49-F238E27FC236}">
                <a16:creationId xmlns:a16="http://schemas.microsoft.com/office/drawing/2014/main" id="{DDA1035E-91BA-E165-6C88-8CE9E5F079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4"/>
    </mc:Choice>
    <mc:Fallback>
      <p:transition spd="slow" advTm="5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35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35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2860185" y="3438435"/>
            <a:ext cx="647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프로젝트의 목적과 필요성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오디오 30">
            <a:extLst>
              <a:ext uri="{FF2B5EF4-FFF2-40B4-BE49-F238E27FC236}">
                <a16:creationId xmlns:a16="http://schemas.microsoft.com/office/drawing/2014/main" id="{6D5ECF81-6FE6-19B9-10A5-C1A314206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"/>
    </mc:Choice>
    <mc:Fallback xmlns="">
      <p:transition spd="slow" advTm="3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A435A-DE4A-33DF-FDF8-50A5E7F46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EA390-7A58-0F98-61B4-931F56D84D88}"/>
              </a:ext>
            </a:extLst>
          </p:cNvPr>
          <p:cNvSpPr txBox="1"/>
          <p:nvPr/>
        </p:nvSpPr>
        <p:spPr>
          <a:xfrm flipH="1">
            <a:off x="1261946" y="3013501"/>
            <a:ext cx="9668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사용자의 작문 습관 및 말투 등을 기반으로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MBTI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예측하는 재미있는 방법을 제시합니다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CDFA8-9FF8-0920-C52D-6DA7658302C4}"/>
              </a:ext>
            </a:extLst>
          </p:cNvPr>
          <p:cNvSpPr txBox="1"/>
          <p:nvPr/>
        </p:nvSpPr>
        <p:spPr>
          <a:xfrm flipH="1">
            <a:off x="268301" y="17216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프로젝트의 목적과 필요성에 대하여</a:t>
            </a:r>
          </a:p>
        </p:txBody>
      </p:sp>
      <p:pic>
        <p:nvPicPr>
          <p:cNvPr id="13" name="오디오 12">
            <a:extLst>
              <a:ext uri="{FF2B5EF4-FFF2-40B4-BE49-F238E27FC236}">
                <a16:creationId xmlns:a16="http://schemas.microsoft.com/office/drawing/2014/main" id="{C92A6766-72BC-CC78-ADC3-4925B78F5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2"/>
    </mc:Choice>
    <mc:Fallback xmlns="">
      <p:transition spd="slow" advTm="1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49AB6-8687-1A97-0454-9541D4B9F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D3E02-28A9-C5CF-9B5C-4CE6CBAEF476}"/>
              </a:ext>
            </a:extLst>
          </p:cNvPr>
          <p:cNvSpPr txBox="1"/>
          <p:nvPr/>
        </p:nvSpPr>
        <p:spPr>
          <a:xfrm flipH="1">
            <a:off x="1261946" y="859065"/>
            <a:ext cx="966810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  <a:defRPr/>
            </a:pPr>
            <a:r>
              <a:rPr lang="ko-KR" altLang="en-US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최근 개인의 성격이나 기질에 맞춘 </a:t>
            </a:r>
          </a:p>
          <a:p>
            <a:pPr algn="ctr">
              <a:lnSpc>
                <a:spcPts val="5040"/>
              </a:lnSpc>
              <a:spcBef>
                <a:spcPct val="0"/>
              </a:spcBef>
              <a:defRPr/>
            </a:pPr>
            <a:r>
              <a:rPr lang="ko-KR" altLang="en-US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개인화 서비스에 대한 관심이 증가하고 있으며</a:t>
            </a:r>
            <a:r>
              <a:rPr lang="en-US" altLang="ko-KR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endParaRPr lang="ko-KR" altLang="en-US" sz="2400" b="1" dirty="0">
              <a:solidFill>
                <a:srgbClr val="47557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  <a:defRPr/>
            </a:pPr>
            <a:r>
              <a:rPr lang="ko-KR" altLang="en-US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특히</a:t>
            </a:r>
            <a:r>
              <a:rPr lang="en-US" altLang="ko-KR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MBTI</a:t>
            </a:r>
            <a:r>
              <a:rPr lang="ko-KR" altLang="en-US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는</a:t>
            </a:r>
            <a:r>
              <a:rPr lang="en-US" altLang="ko-KR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SNS,</a:t>
            </a:r>
            <a:r>
              <a:rPr lang="ko-KR" altLang="en-US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커뮤니티</a:t>
            </a:r>
            <a:r>
              <a:rPr lang="en-US" altLang="ko-KR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마케팅 등 </a:t>
            </a:r>
          </a:p>
          <a:p>
            <a:pPr algn="ctr">
              <a:lnSpc>
                <a:spcPts val="5040"/>
              </a:lnSpc>
              <a:spcBef>
                <a:spcPct val="0"/>
              </a:spcBef>
              <a:defRPr/>
            </a:pPr>
            <a:r>
              <a:rPr lang="ko-KR" altLang="en-US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분야에서 널리 활용되고 있습니다</a:t>
            </a:r>
            <a:r>
              <a:rPr lang="en-US" altLang="ko-KR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ctr">
              <a:lnSpc>
                <a:spcPts val="5040"/>
              </a:lnSpc>
              <a:spcBef>
                <a:spcPct val="0"/>
              </a:spcBef>
              <a:defRPr/>
            </a:pPr>
            <a:endParaRPr lang="en-US" altLang="ko-KR" sz="2400" b="1" dirty="0">
              <a:solidFill>
                <a:srgbClr val="47557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  <a:defRPr/>
            </a:pPr>
            <a:r>
              <a:rPr lang="ko-KR" altLang="en-US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본 프로젝트는 이러한 필요에 기반하여 사용자의 게시글 </a:t>
            </a:r>
          </a:p>
          <a:p>
            <a:pPr algn="ctr">
              <a:lnSpc>
                <a:spcPts val="5040"/>
              </a:lnSpc>
              <a:spcBef>
                <a:spcPct val="0"/>
              </a:spcBef>
              <a:defRPr/>
            </a:pPr>
            <a:r>
              <a:rPr lang="ko-KR" altLang="en-US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또는 텍스트 데이터를 분석하여 자동으로</a:t>
            </a:r>
            <a:r>
              <a:rPr lang="en-US" altLang="ko-KR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MBTI</a:t>
            </a:r>
            <a:r>
              <a:rPr lang="ko-KR" altLang="en-US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유형을 분류하는 인공지능 모델을 개발하고자 하였습니다</a:t>
            </a:r>
            <a:r>
              <a:rPr lang="en-US" altLang="ko-KR" sz="2400" b="1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36B12-465D-A891-6641-8C2EDD7F4970}"/>
              </a:ext>
            </a:extLst>
          </p:cNvPr>
          <p:cNvSpPr txBox="1"/>
          <p:nvPr/>
        </p:nvSpPr>
        <p:spPr>
          <a:xfrm flipH="1">
            <a:off x="268301" y="17216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프로젝트의 목적과 필요성에 대하여</a:t>
            </a:r>
          </a:p>
        </p:txBody>
      </p:sp>
      <p:pic>
        <p:nvPicPr>
          <p:cNvPr id="8" name="오디오 7">
            <a:extLst>
              <a:ext uri="{FF2B5EF4-FFF2-40B4-BE49-F238E27FC236}">
                <a16:creationId xmlns:a16="http://schemas.microsoft.com/office/drawing/2014/main" id="{42F86C22-D441-C149-6241-629751173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1"/>
    </mc:Choice>
    <mc:Fallback xmlns="">
      <p:transition spd="slow" advTm="11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A6C7E-2003-997E-9DEB-B305FCCF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0DE3FA-FA2E-48F7-0EE7-D40DA811B9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8FA4347-AAD7-FC32-BA2F-B1D3A3D59E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E3B85E1D-CCA4-733D-C1A7-9D136112B77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40A48-B241-43CF-E23A-54300F558713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E6699-68B8-A8F5-31D1-8C105BD67745}"/>
              </a:ext>
            </a:extLst>
          </p:cNvPr>
          <p:cNvSpPr txBox="1"/>
          <p:nvPr/>
        </p:nvSpPr>
        <p:spPr>
          <a:xfrm>
            <a:off x="2409743" y="3438435"/>
            <a:ext cx="7372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프로젝트의 내용</a:t>
            </a:r>
            <a:r>
              <a:rPr lang="en-US" altLang="ko-KR" sz="3600" b="1" spc="600" dirty="0">
                <a:solidFill>
                  <a:schemeClr val="bg1"/>
                </a:solidFill>
              </a:rPr>
              <a:t> </a:t>
            </a:r>
            <a:r>
              <a:rPr lang="ko-KR" altLang="en-US" sz="3600" b="1" spc="600" dirty="0">
                <a:solidFill>
                  <a:schemeClr val="bg1"/>
                </a:solidFill>
              </a:rPr>
              <a:t>및 추진 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610F-3140-6528-7200-42E01E2CEDB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오디오 11">
            <a:extLst>
              <a:ext uri="{FF2B5EF4-FFF2-40B4-BE49-F238E27FC236}">
                <a16:creationId xmlns:a16="http://schemas.microsoft.com/office/drawing/2014/main" id="{1ED3721B-0553-E5FB-63F0-4FEB52829A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8"/>
    </mc:Choice>
    <mc:Fallback xmlns="">
      <p:transition spd="slow" advTm="4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251B71-A9E4-69B9-2BC5-F96DDB55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CF675-0EAB-F814-1F07-076F9EDE1CEF}"/>
              </a:ext>
            </a:extLst>
          </p:cNvPr>
          <p:cNvSpPr txBox="1"/>
          <p:nvPr/>
        </p:nvSpPr>
        <p:spPr>
          <a:xfrm flipH="1">
            <a:off x="1261946" y="2141468"/>
            <a:ext cx="9668107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  <a:defRPr/>
            </a:pPr>
            <a:r>
              <a:rPr lang="ko-KR" altLang="en-US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사전 학습된 </a:t>
            </a:r>
            <a:r>
              <a:rPr lang="en" altLang="ko-KR" sz="2400" dirty="0" err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beomi</a:t>
            </a:r>
            <a:r>
              <a:rPr lang="en" altLang="ko-KR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en" altLang="ko-KR" sz="2400" dirty="0" err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KcELECTRA</a:t>
            </a:r>
            <a:r>
              <a:rPr lang="en" altLang="ko-KR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-base </a:t>
            </a:r>
            <a:r>
              <a:rPr lang="ko-KR" altLang="en-US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모델을 베이스로</a:t>
            </a:r>
            <a:r>
              <a:rPr lang="en-US" altLang="ko-KR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</a:p>
          <a:p>
            <a:pPr algn="ctr">
              <a:lnSpc>
                <a:spcPts val="5040"/>
              </a:lnSpc>
              <a:spcBef>
                <a:spcPct val="0"/>
              </a:spcBef>
              <a:defRPr/>
            </a:pPr>
            <a:r>
              <a:rPr lang="ko-KR" altLang="en-US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한국어 </a:t>
            </a:r>
            <a:r>
              <a:rPr lang="en" altLang="ko-KR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MBTI</a:t>
            </a:r>
            <a:r>
              <a:rPr lang="ko-KR" altLang="en-US" sz="2400" dirty="0" err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를</a:t>
            </a:r>
            <a:r>
              <a:rPr lang="ko-KR" altLang="en-US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개의 축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" altLang="ko-KR" sz="2400" b="1" dirty="0">
                <a:solidFill>
                  <a:schemeClr val="accent1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E/I, N/S, F/T, P/J)</a:t>
            </a:r>
            <a:r>
              <a:rPr lang="ko-KR" altLang="en-US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별로 이진 분류 모델 </a:t>
            </a:r>
            <a:r>
              <a:rPr lang="en-US" altLang="ko-KR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lang="ko-KR" altLang="en-US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개를 돌리고</a:t>
            </a:r>
            <a:r>
              <a:rPr lang="en-US" altLang="ko-KR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예측 결과를 다시 합쳐 </a:t>
            </a:r>
            <a:r>
              <a:rPr lang="en-US" altLang="ko-KR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16</a:t>
            </a:r>
            <a:r>
              <a:rPr lang="ko-KR" altLang="en-US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가지의 </a:t>
            </a:r>
            <a:r>
              <a:rPr lang="en" altLang="ko-KR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MBTI</a:t>
            </a:r>
            <a:r>
              <a:rPr lang="ko-KR" altLang="en-US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 분류하는 것을 목표로 진행하였습니다</a:t>
            </a:r>
            <a:r>
              <a:rPr lang="en-US" altLang="ko-KR" sz="2400" dirty="0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6B4F0-9FDD-A8CB-491E-ADE9342140C3}"/>
              </a:ext>
            </a:extLst>
          </p:cNvPr>
          <p:cNvSpPr txBox="1"/>
          <p:nvPr/>
        </p:nvSpPr>
        <p:spPr>
          <a:xfrm flipH="1">
            <a:off x="268301" y="17216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진행 방향</a:t>
            </a:r>
          </a:p>
        </p:txBody>
      </p:sp>
      <p:pic>
        <p:nvPicPr>
          <p:cNvPr id="16" name="오디오 15">
            <a:extLst>
              <a:ext uri="{FF2B5EF4-FFF2-40B4-BE49-F238E27FC236}">
                <a16:creationId xmlns:a16="http://schemas.microsoft.com/office/drawing/2014/main" id="{0A530334-C6F5-B5B9-32F0-A287F778A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21"/>
    </mc:Choice>
    <mc:Fallback xmlns="">
      <p:transition spd="slow" advTm="32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468447" y="4830954"/>
            <a:ext cx="15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068854" y="4830953"/>
            <a:ext cx="376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기반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MBTI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예측 모델 개발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9BC09-96BB-01B7-28DF-101DCD4F0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30" y="2117027"/>
            <a:ext cx="4887215" cy="2400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F7C472-BF31-83E3-130F-C75729F01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399" y="2117027"/>
            <a:ext cx="4880669" cy="2400300"/>
          </a:xfrm>
          <a:prstGeom prst="rect">
            <a:avLst/>
          </a:prstGeom>
        </p:spPr>
      </p:pic>
      <p:pic>
        <p:nvPicPr>
          <p:cNvPr id="15" name="오디오 14">
            <a:extLst>
              <a:ext uri="{FF2B5EF4-FFF2-40B4-BE49-F238E27FC236}">
                <a16:creationId xmlns:a16="http://schemas.microsoft.com/office/drawing/2014/main" id="{0DBB583D-4543-F18F-C9E2-2276485F5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8"/>
    </mc:Choice>
    <mc:Fallback xmlns="">
      <p:transition spd="slow" advTm="10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59E43-FE22-C801-FF8E-1D983A833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204E1-7F0B-B493-D2AE-977C20AC1617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B6357-DE7D-6646-C162-73AC1A1DFF3C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AAF14-B7D1-4BC5-C5AD-B709868B2844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0E3923-728F-09D0-2C91-FAED9A1ED248}"/>
              </a:ext>
            </a:extLst>
          </p:cNvPr>
          <p:cNvSpPr/>
          <p:nvPr/>
        </p:nvSpPr>
        <p:spPr>
          <a:xfrm>
            <a:off x="495299" y="1142999"/>
            <a:ext cx="11222936" cy="5331619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971633-34D1-790C-CE26-4B5311170C00}"/>
              </a:ext>
            </a:extLst>
          </p:cNvPr>
          <p:cNvSpPr/>
          <p:nvPr/>
        </p:nvSpPr>
        <p:spPr>
          <a:xfrm>
            <a:off x="808935" y="1408507"/>
            <a:ext cx="10571369" cy="409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F3FE78-9EC9-D84A-730E-C32FA376C92F}"/>
              </a:ext>
            </a:extLst>
          </p:cNvPr>
          <p:cNvSpPr txBox="1"/>
          <p:nvPr/>
        </p:nvSpPr>
        <p:spPr>
          <a:xfrm>
            <a:off x="5313796" y="5715001"/>
            <a:ext cx="15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정제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F36F1C-2F41-03D7-9E3F-3AE6FE8F6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05" y="1505348"/>
            <a:ext cx="5107319" cy="38473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B9350E-61EE-C5ED-86B6-1CE9BD0AA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589" y="1505348"/>
            <a:ext cx="5123745" cy="3847303"/>
          </a:xfrm>
          <a:prstGeom prst="rect">
            <a:avLst/>
          </a:prstGeom>
        </p:spPr>
      </p:pic>
      <p:pic>
        <p:nvPicPr>
          <p:cNvPr id="13" name="오디오 12">
            <a:extLst>
              <a:ext uri="{FF2B5EF4-FFF2-40B4-BE49-F238E27FC236}">
                <a16:creationId xmlns:a16="http://schemas.microsoft.com/office/drawing/2014/main" id="{94C4DA88-6B6D-3060-2D57-47CAF02AA1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0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0"/>
    </mc:Choice>
    <mc:Fallback xmlns="">
      <p:transition spd="slow" advTm="23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1347</Words>
  <Application>Microsoft Macintosh PowerPoint</Application>
  <PresentationFormat>와이드스크린</PresentationFormat>
  <Paragraphs>197</Paragraphs>
  <Slides>28</Slides>
  <Notes>26</Notes>
  <HiddenSlides>0</HiddenSlides>
  <MMClips>28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맑은 고딕</vt:lpstr>
      <vt:lpstr>한양신명조</vt:lpstr>
      <vt:lpstr>Apple SD Gothic Neo SemiBold</vt:lpstr>
      <vt:lpstr>Pretendard</vt:lpstr>
      <vt:lpstr>Pretendard Black</vt:lpstr>
      <vt:lpstr>Source Han Sans KR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최혁</cp:lastModifiedBy>
  <cp:revision>19</cp:revision>
  <dcterms:created xsi:type="dcterms:W3CDTF">2022-12-21T02:15:26Z</dcterms:created>
  <dcterms:modified xsi:type="dcterms:W3CDTF">2025-06-10T13:49:18Z</dcterms:modified>
</cp:coreProperties>
</file>